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7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7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0.xml"/><Relationship Id="rId7" Type="http://schemas.openxmlformats.org/officeDocument/2006/relationships/slide" Target="../slides/slide17.xml"/><Relationship Id="rId6" Type="http://schemas.openxmlformats.org/officeDocument/2006/relationships/slide" Target="../slides/slide14.xml"/><Relationship Id="rId5" Type="http://schemas.openxmlformats.org/officeDocument/2006/relationships/slide" Target="../slides/slide10.xml"/><Relationship Id="rId4" Type="http://schemas.openxmlformats.org/officeDocument/2006/relationships/slide" Target="../slides/slide6.xml"/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a9236930b9d4e506#tid=6790bec5043bbb0009c68807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mc=目录配置1#e433ac7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C_0#auto_editor_catalog_0?lid=c03b7617c&amp;cid=c03b7617c&amp;vtp=1">
            <a:hlinkClick r:id="" action="ppaction://noaction"/>
          </p:cNvPr>
          <p:cNvSpPr/>
          <p:nvPr/>
        </p:nvSpPr>
        <p:spPr>
          <a:xfrm>
            <a:off x="4315968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1</a:t>
            </a:r>
            <a:endParaRPr lang="en-US" sz="1800" dirty="0"/>
          </a:p>
        </p:txBody>
      </p:sp>
      <p:sp>
        <p:nvSpPr>
          <p:cNvPr id="4" name="C_0#auto_editor_catalog_0?lid=5685beecb&amp;cid=5685beecb&amp;vtp=1">
            <a:hlinkClick r:id="" action="ppaction://noaction"/>
          </p:cNvPr>
          <p:cNvSpPr/>
          <p:nvPr/>
        </p:nvSpPr>
        <p:spPr>
          <a:xfrm>
            <a:off x="4892040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2</a:t>
            </a:r>
            <a:endParaRPr lang="en-US" sz="1800" dirty="0"/>
          </a:p>
        </p:txBody>
      </p:sp>
      <p:sp>
        <p:nvSpPr>
          <p:cNvPr id="5" name="C_0#auto_editor_catalog_0?lid=7972ebb33&amp;cid=7972ebb33&amp;vtp=1">
            <a:hlinkClick r:id="" action="ppaction://noaction"/>
          </p:cNvPr>
          <p:cNvSpPr/>
          <p:nvPr/>
        </p:nvSpPr>
        <p:spPr>
          <a:xfrm>
            <a:off x="5468112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C_0#auto_editor_catalog_0?lid=2d5751448&amp;cid=2d5751448&amp;vtp=1">
            <a:hlinkClick r:id="" action="ppaction://noaction"/>
          </p:cNvPr>
          <p:cNvSpPr/>
          <p:nvPr/>
        </p:nvSpPr>
        <p:spPr>
          <a:xfrm>
            <a:off x="6044184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C_0#auto_editor_catalog_0?lid=4bb5cc076&amp;cid=4bb5cc076&amp;vtp=1">
            <a:hlinkClick r:id="" action="ppaction://noaction"/>
          </p:cNvPr>
          <p:cNvSpPr/>
          <p:nvPr/>
        </p:nvSpPr>
        <p:spPr>
          <a:xfrm>
            <a:off x="6620256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C_0#auto_editor_catalog_0?lid=4056d1e6d&amp;cid=4056d1e6d&amp;vtp=1">
            <a:hlinkClick r:id="" action="ppaction://noaction"/>
          </p:cNvPr>
          <p:cNvSpPr/>
          <p:nvPr/>
        </p:nvSpPr>
        <p:spPr>
          <a:xfrm>
            <a:off x="7196328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a9236930b9d4e506#tid=6790bec5043bbb0009c68807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mc=目录配置1#e433ac7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C_0#auto_editor_catalog_0?lid=c03b7617c&amp;cid=c03b7617c&amp;vtp=1">
            <a:hlinkClick r:id="rId3" action="ppaction://hlinksldjump"/>
          </p:cNvPr>
          <p:cNvSpPr/>
          <p:nvPr/>
        </p:nvSpPr>
        <p:spPr>
          <a:xfrm>
            <a:off x="4315968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1</a:t>
            </a:r>
            <a:endParaRPr lang="en-US" sz="1800" dirty="0"/>
          </a:p>
        </p:txBody>
      </p:sp>
      <p:sp>
        <p:nvSpPr>
          <p:cNvPr id="4" name="C_0#auto_editor_catalog_0?lid=5685beecb&amp;cid=5685beecb&amp;vtp=1">
            <a:hlinkClick r:id="rId4" action="ppaction://hlinksldjump"/>
          </p:cNvPr>
          <p:cNvSpPr/>
          <p:nvPr/>
        </p:nvSpPr>
        <p:spPr>
          <a:xfrm>
            <a:off x="4892040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2</a:t>
            </a:r>
            <a:endParaRPr lang="en-US" sz="1800" dirty="0"/>
          </a:p>
        </p:txBody>
      </p:sp>
      <p:sp>
        <p:nvSpPr>
          <p:cNvPr id="5" name="C_0#auto_editor_catalog_0?lid=7972ebb33&amp;cid=7972ebb33&amp;vtp=1">
            <a:hlinkClick r:id="rId5" action="ppaction://hlinksldjump"/>
          </p:cNvPr>
          <p:cNvSpPr/>
          <p:nvPr/>
        </p:nvSpPr>
        <p:spPr>
          <a:xfrm>
            <a:off x="5468112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C_0#auto_editor_catalog_0?lid=2d5751448&amp;cid=2d5751448&amp;vtp=1">
            <a:hlinkClick r:id="rId6" action="ppaction://hlinksldjump"/>
          </p:cNvPr>
          <p:cNvSpPr/>
          <p:nvPr/>
        </p:nvSpPr>
        <p:spPr>
          <a:xfrm>
            <a:off x="6044184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C_0#auto_editor_catalog_0?lid=4bb5cc076&amp;cid=4bb5cc076&amp;vtp=1">
            <a:hlinkClick r:id="rId7" action="ppaction://hlinksldjump"/>
          </p:cNvPr>
          <p:cNvSpPr/>
          <p:nvPr/>
        </p:nvSpPr>
        <p:spPr>
          <a:xfrm>
            <a:off x="6620256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C_0#auto_editor_catalog_0?lid=4056d1e6d&amp;cid=4056d1e6d&amp;vtp=1">
            <a:hlinkClick r:id="rId8" action="ppaction://hlinksldjump"/>
          </p:cNvPr>
          <p:cNvSpPr/>
          <p:nvPr/>
        </p:nvSpPr>
        <p:spPr>
          <a:xfrm>
            <a:off x="7196328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2_BD.29_1#7972ebb33?sp=1&amp;pid=e433ac719&amp;color=0,0,0&amp;vtp=1&amp;bt=1&amp;bbb=1&amp;hb=1"/>
          <p:cNvSpPr/>
          <p:nvPr/>
        </p:nvSpPr>
        <p:spPr>
          <a:xfrm>
            <a:off x="612648" y="486000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（2024·安徽合肥模拟</a:t>
            </a:r>
            <a:r>
              <a:rPr lang="en-US" altLang="zh-CN" sz="2400" b="0" i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某同学用如图甲所示的实验装置探究物体的速度与时间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的关系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pic>
        <p:nvPicPr>
          <p:cNvPr id="3" name="QO_2_BD.29_2#7972ebb33?iti=1&amp;pid=e433ac719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4528" y="1660242"/>
            <a:ext cx="3739896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2_BD.29_3#7972ebb33?iti=1&amp;pid=e433ac719&amp;color=0,0,0&amp;vtp=1"/>
          <p:cNvSpPr/>
          <p:nvPr/>
        </p:nvSpPr>
        <p:spPr>
          <a:xfrm>
            <a:off x="5907945" y="4283554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5" name="QB_3_BD.30_1#659d329ba?pid=7972ebb33&amp;color=0,0,0&amp;vtp=1&amp;bbb=1&amp;hb=1"/>
          <p:cNvSpPr/>
          <p:nvPr/>
        </p:nvSpPr>
        <p:spPr>
          <a:xfrm>
            <a:off x="612648" y="4842862"/>
            <a:ext cx="10963656" cy="1037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实验时，使小车靠近打点计时器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，先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再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选填“接通电源”或“放开小车”）</a:t>
            </a:r>
            <a:endParaRPr lang="en-US" altLang="zh-CN" sz="2400" dirty="0"/>
          </a:p>
        </p:txBody>
      </p:sp>
      <p:sp>
        <p:nvSpPr>
          <p:cNvPr id="6" name="QB_3_AN.31_1#659d329ba.blank?pid=7972ebb33&amp;color=0,0,0&amp;vpa=13&amp;vtp=1&amp;bbb=1"/>
          <p:cNvSpPr/>
          <p:nvPr/>
        </p:nvSpPr>
        <p:spPr>
          <a:xfrm>
            <a:off x="6420517" y="4814922"/>
            <a:ext cx="144621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接通电源</a:t>
            </a:r>
            <a:endParaRPr lang="en-US" altLang="zh-CN" sz="2400" dirty="0"/>
          </a:p>
        </p:txBody>
      </p:sp>
      <p:sp>
        <p:nvSpPr>
          <p:cNvPr id="7" name="QB_3_AN.32_1#659d329ba.blank?pid=7972ebb33&amp;color=0,0,0&amp;vpa=14&amp;vtp=1&amp;bbb=1"/>
          <p:cNvSpPr/>
          <p:nvPr/>
        </p:nvSpPr>
        <p:spPr>
          <a:xfrm>
            <a:off x="8249317" y="4814922"/>
            <a:ext cx="144621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放开小车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7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3_BD.33_1#6360e22c5?iti=2&amp;htil=2&amp;pid=7972ebb33&amp;color=0,0,0&amp;tib=255,255,255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4078" y="540864"/>
            <a:ext cx="5129784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3_BD.33_2#6360e22c5?iti=2&amp;htil=2&amp;pid=7972ebb33&amp;color=0,0,0&amp;vtp=1"/>
          <p:cNvSpPr/>
          <p:nvPr/>
        </p:nvSpPr>
        <p:spPr>
          <a:xfrm>
            <a:off x="8772439" y="2295496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3_BD.33_3#6360e22c5?htil=2&amp;sp=1&amp;pid=7972ebb33&amp;color=0,0,0&amp;vtp=1&amp;bt=1&amp;bbb=1&amp;hb=1&amp;hs=1"/>
              <p:cNvSpPr/>
              <p:nvPr/>
            </p:nvSpPr>
            <p:spPr>
              <a:xfrm>
                <a:off x="612648" y="486000"/>
                <a:ext cx="5751576" cy="27139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该同学用打点计时器记录了小车的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运动情况，已知打点计时器的打点周期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。在纸带上选取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共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5个计数点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，每两个相邻的计数点之间还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有四个点未画出，测得计数点间的距离如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B_3_BD.33_3#6360e22c5?htil=2&amp;sp=1&amp;pid=7972ebb3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5751576" cy="2713990"/>
              </a:xfrm>
              <a:prstGeom prst="rect">
                <a:avLst/>
              </a:prstGeom>
              <a:blipFill rotWithShape="1">
                <a:blip r:embed="rId2"/>
                <a:stretch>
                  <a:fillRect l="-9" t="-8" r="4" b="-2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3_AN.34_1#6360e22c5.blank?pid=7972ebb33&amp;color=0,0,0&amp;vpa=15&amp;vtp=1&amp;bbb=1"/>
          <p:cNvSpPr/>
          <p:nvPr/>
        </p:nvSpPr>
        <p:spPr>
          <a:xfrm>
            <a:off x="9952705" y="3144872"/>
            <a:ext cx="9064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0.264</a:t>
            </a:r>
            <a:endParaRPr lang="en-US" altLang="zh-CN" sz="2400" dirty="0"/>
          </a:p>
        </p:txBody>
      </p:sp>
      <p:sp>
        <p:nvSpPr>
          <p:cNvPr id="6" name="QB_3_AN.35_1#6360e22c5.blank?pid=7972ebb33&amp;color=0,0,0&amp;vpa=16&amp;vtp=1&amp;bbb=1"/>
          <p:cNvSpPr/>
          <p:nvPr/>
        </p:nvSpPr>
        <p:spPr>
          <a:xfrm>
            <a:off x="3518566" y="3682082"/>
            <a:ext cx="7540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1.26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B_3_AS.36_1#6360e22c5?pid=7972ebb33&amp;color=0,0,0&amp;vtp=1&amp;bbb=1&amp;hb=1&amp;hs=1"/>
              <p:cNvSpPr/>
              <p:nvPr/>
            </p:nvSpPr>
            <p:spPr>
              <a:xfrm>
                <a:off x="612648" y="4212942"/>
                <a:ext cx="10963656" cy="1752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相邻计数点之间的时间间隔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𝐵𝐷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264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，根据逐差法有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𝐶𝐸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𝐴𝐶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105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27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27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.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B_3_AS.36_1#6360e22c5?pid=7972ebb33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12942"/>
                <a:ext cx="10963656" cy="1752600"/>
              </a:xfrm>
              <a:prstGeom prst="rect">
                <a:avLst/>
              </a:prstGeom>
              <a:blipFill rotWithShape="1">
                <a:blip r:embed="rId3"/>
                <a:stretch>
                  <a:fillRect l="-5" t="-20" r="2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QB_3_BD.33_3#6360e22c5?htil=2&amp;sp=1&amp;pid=7972ebb33&amp;color=0,0,0&amp;vtp=1&amp;bt=1&amp;bbb=1&amp;hb=1&amp;hs=1"/>
              <p:cNvSpPr/>
              <p:nvPr/>
            </p:nvSpPr>
            <p:spPr>
              <a:xfrm>
                <a:off x="612648" y="3172812"/>
                <a:ext cx="10968012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图乙所示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。根据纸带上的数据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，计算出打下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点时小车的瞬时速度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小车运动的加速度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结果均保留3位有效数字）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8" name="QB_3_BD.33_3#6360e22c5?htil=2&amp;sp=1&amp;pid=7972ebb3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72812"/>
                <a:ext cx="10968012" cy="1033399"/>
              </a:xfrm>
              <a:prstGeom prst="rect">
                <a:avLst/>
              </a:prstGeom>
              <a:blipFill rotWithShape="1">
                <a:blip r:embed="rId4"/>
                <a:stretch>
                  <a:fillRect l="-5" t="-34" r="-1915" b="-5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  <p:bldP spid="7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3_BD.37_1#8fb4e0393?sp=1&amp;pid=7972ebb33&amp;color=0,0,0&amp;vtp=1&amp;bt=1&amp;bbb=1&amp;hb=1"/>
          <p:cNvSpPr/>
          <p:nvPr/>
        </p:nvSpPr>
        <p:spPr>
          <a:xfrm>
            <a:off x="612648" y="486000"/>
            <a:ext cx="10963656" cy="2150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该同学改变悬挂的钩码个数，得到如图丙和丁所示的2条纸带，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对每条纸带，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依次每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5个点取1个计数点，并在各计数点处将其剪断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，然后将这些剪断的纸条粘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贴在相同的坐标纸上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，最后将纸条上端中心连起来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，由图可判断丙图中的加速度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选填“大于”“小于”或“等于”）丁图中的加速度。</a:t>
            </a:r>
            <a:endParaRPr lang="en-US" altLang="zh-CN" sz="2400" dirty="0"/>
          </a:p>
        </p:txBody>
      </p:sp>
      <p:sp>
        <p:nvSpPr>
          <p:cNvPr id="3" name="QB_3_AN.38_1#8fb4e0393.blank?pid=7972ebb33&amp;color=0,0,0&amp;vpa=17&amp;vtp=1&amp;bbb=1"/>
          <p:cNvSpPr/>
          <p:nvPr/>
        </p:nvSpPr>
        <p:spPr>
          <a:xfrm>
            <a:off x="629317" y="2112870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小于</a:t>
            </a:r>
            <a:endParaRPr lang="en-US" altLang="zh-CN" sz="2400" dirty="0"/>
          </a:p>
        </p:txBody>
      </p:sp>
      <p:pic>
        <p:nvPicPr>
          <p:cNvPr id="4" name="QB_3_BD.37_3#8fb4e0393?iti=3&amp;htil=1&amp;pid=7972ebb33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4832" y="2753711"/>
            <a:ext cx="2532888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B_3_BD.37_4#8fb4e0393?iti=4&amp;htil=1&amp;pid=7972ebb33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1232" y="2753711"/>
            <a:ext cx="2532888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3_BD.37_5#8fb4e0393?iti=3&amp;htil=1&amp;pid=7972ebb33&amp;color=0,0,0&amp;vtp=1"/>
          <p:cNvSpPr/>
          <p:nvPr/>
        </p:nvSpPr>
        <p:spPr>
          <a:xfrm>
            <a:off x="3164745" y="5413599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丙</a:t>
            </a:r>
            <a:endParaRPr lang="en-US" altLang="zh-CN" sz="2400" dirty="0"/>
          </a:p>
        </p:txBody>
      </p:sp>
      <p:sp>
        <p:nvSpPr>
          <p:cNvPr id="7" name="QB_3_BD.37_6#8fb4e0393?iti=4&amp;htil=1&amp;pid=7972ebb33&amp;color=0,0,0&amp;vtp=1"/>
          <p:cNvSpPr/>
          <p:nvPr/>
        </p:nvSpPr>
        <p:spPr>
          <a:xfrm>
            <a:off x="8651145" y="5413599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丁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3_AS.39_1#8fb4e0393?pid=7972ebb33&amp;color=0,0,0&amp;vtp=1&amp;bt=1&amp;bbb=1&amp;hb=1"/>
              <p:cNvSpPr/>
              <p:nvPr/>
            </p:nvSpPr>
            <p:spPr>
              <a:xfrm>
                <a:off x="612648" y="486000"/>
                <a:ext cx="10963656" cy="1037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如果将纸条上端中心连起来，得到的直线是纸带的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图线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，该图线斜率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表示加速度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，所以丙图中的加速度小于丁图中的加速度。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B_3_AS.39_1#8fb4e0393?pid=7972ebb3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7590"/>
              </a:xfrm>
              <a:prstGeom prst="rect">
                <a:avLst/>
              </a:prstGeom>
              <a:blipFill rotWithShape="1">
                <a:blip r:embed="rId1"/>
                <a:stretch>
                  <a:fillRect l="-5" t="-22" r="2" b="-5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2_BD.40_1#2d5751448?sp=1&amp;pid=e433ac719&amp;color=0,0,0&amp;vtp=1&amp;bt=1&amp;bbb=1&amp;hb=1"/>
          <p:cNvSpPr/>
          <p:nvPr/>
        </p:nvSpPr>
        <p:spPr>
          <a:xfrm>
            <a:off x="612648" y="486000"/>
            <a:ext cx="10963656" cy="15963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（2024·贵州毕节期末）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小明同学在家自主开展实验探究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。用手机拍摄物体自由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下落的视频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，得到分帧图片，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利用图片中小球的位置来测量当地的重力加速度，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实验装置如图甲所示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pic>
        <p:nvPicPr>
          <p:cNvPr id="3" name="QO_2_BD.40_2#2d5751448?iti=5&amp;pid=e433ac719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8928" y="2207612"/>
            <a:ext cx="1911096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2_BD.40_3#2d5751448?iti=5&amp;pid=e433ac719&amp;color=0,0,0&amp;vtp=1"/>
          <p:cNvSpPr/>
          <p:nvPr/>
        </p:nvSpPr>
        <p:spPr>
          <a:xfrm>
            <a:off x="5907945" y="4126836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5" name="QB_3_BD.41_1#a4c6d9c57?pid=2d5751448&amp;color=0,0,0&amp;vtp=1&amp;bbb=1&amp;hb=1"/>
          <p:cNvSpPr/>
          <p:nvPr/>
        </p:nvSpPr>
        <p:spPr>
          <a:xfrm>
            <a:off x="612648" y="4679032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家中有乒乓球、小塑料球和小钢球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，其中最适合用作实验中下落物体的是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6" name="QB_3_AN.42_1#a4c6d9c57.blank?pid=2d5751448&amp;color=0,0,0&amp;vpa=18&amp;vtp=1&amp;bbb=1"/>
          <p:cNvSpPr/>
          <p:nvPr/>
        </p:nvSpPr>
        <p:spPr>
          <a:xfrm>
            <a:off x="629317" y="5188302"/>
            <a:ext cx="1139825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小钢球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3_BD.43_1#617098016?sp=1&amp;pid=2d5751448&amp;color=0,0,0&amp;vtp=1&amp;bt=1&amp;bbb=1"/>
          <p:cNvSpPr/>
          <p:nvPr/>
        </p:nvSpPr>
        <p:spPr>
          <a:xfrm>
            <a:off x="612648" y="524100"/>
            <a:ext cx="10963656" cy="2713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</a:t>
            </a:r>
            <a:r>
              <a:rPr lang="en-US" altLang="zh-CN" sz="2400" b="0" i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</a:t>
            </a:r>
            <a:r>
              <a:rPr lang="en-US" altLang="zh-CN" sz="2400" b="0" i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下列主要操作步骤的正确顺序是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。（填写各步骤前的序号）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①把刻度尺竖直固定在墙上；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②捏住小球，从刻度尺旁静止释放；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③手机固定在三脚架上，调整好手机镜头的位置；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④打开手机摄像功能，开始摄像。</a:t>
            </a:r>
            <a:endParaRPr lang="en-US" altLang="zh-CN" sz="2400" dirty="0"/>
          </a:p>
        </p:txBody>
      </p:sp>
      <p:sp>
        <p:nvSpPr>
          <p:cNvPr id="7" name="QB_3_AN.44_1#617098016.blank?pid=2d5751448&amp;color=0,0,0&amp;vpa=19&amp;vtp=1&amp;bbb=1"/>
          <p:cNvSpPr/>
          <p:nvPr/>
        </p:nvSpPr>
        <p:spPr>
          <a:xfrm>
            <a:off x="5810916" y="496160"/>
            <a:ext cx="144621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①③④②</a:t>
            </a:r>
            <a:endParaRPr lang="en-US" altLang="zh-CN" sz="2400" dirty="0"/>
          </a:p>
        </p:txBody>
      </p:sp>
      <p:sp>
        <p:nvSpPr>
          <p:cNvPr id="8" name="QB_3_AS.45_1#617098016?pid=2d5751448&amp;color=0,0,0&amp;vtp=1&amp;bbb=1&amp;hb=1"/>
          <p:cNvSpPr/>
          <p:nvPr/>
        </p:nvSpPr>
        <p:spPr>
          <a:xfrm>
            <a:off x="612648" y="3271872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实验时要先安装仪器，然后测量，最后处理数据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，则主要操作步骤的正确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顺序是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①③④②。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  <p:bldP spid="8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3_BD.46_1#d758a9ca6?iti=6&amp;htil=4&amp;pid=2d5751448&amp;color=0,0,0&amp;tib=255,255,255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3272" y="540863"/>
            <a:ext cx="3867912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3_BD.46_2#d758a9ca6?iti=6&amp;htil=4&amp;pid=2d5751448&amp;color=0,0,0&amp;vtp=1"/>
          <p:cNvSpPr/>
          <p:nvPr/>
        </p:nvSpPr>
        <p:spPr>
          <a:xfrm>
            <a:off x="9300697" y="1847439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3_BD.46_3#d758a9ca6?htil=4&amp;sp=1&amp;pid=2d5751448&amp;color=0,0,0&amp;vtp=1&amp;bt=1&amp;bbb=1&amp;hb=1&amp;hs=1"/>
              <p:cNvSpPr/>
              <p:nvPr/>
            </p:nvSpPr>
            <p:spPr>
              <a:xfrm>
                <a:off x="612648" y="486000"/>
                <a:ext cx="7004304" cy="1676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停止摄像，从视频中截取三帧图片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，图片中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的小球和刻度尺如图乙所示。已知所截取的图片相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邻两帧之间的时间间隔为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，刻度尺的分度值是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3_BD.46_3#d758a9ca6?htil=4&amp;sp=1&amp;pid=2d5751448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004304" cy="1676400"/>
              </a:xfrm>
              <a:prstGeom prst="rect">
                <a:avLst/>
              </a:prstGeom>
              <a:blipFill rotWithShape="1">
                <a:blip r:embed="rId2"/>
                <a:stretch>
                  <a:fillRect l="-7" t="-13" r="2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3_AN.47_1#d758a9ca6.blank?pid=2d5751448&amp;color=0,0,0&amp;vpa=20&amp;vtp=1&amp;bbb=1"/>
              <p:cNvSpPr/>
              <p:nvPr/>
            </p:nvSpPr>
            <p:spPr>
              <a:xfrm>
                <a:off x="4744910" y="2311179"/>
                <a:ext cx="2229866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𝟗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𝟔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𝟗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𝟓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𝟗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𝟕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5" name="QB_3_AN.47_1#d758a9ca6.blank?pid=2d5751448&amp;color=0,0,0&amp;vpa=2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910" y="2311179"/>
                <a:ext cx="2229866" cy="353441"/>
              </a:xfrm>
              <a:prstGeom prst="rect">
                <a:avLst/>
              </a:prstGeom>
              <a:blipFill rotWithShape="1">
                <a:blip r:embed="rId3"/>
                <a:stretch>
                  <a:fillRect l="-9" t="-117" r="26" b="-7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3_AS.48_1#d758a9ca6?pid=2d5751448&amp;color=0,0,0&amp;vtp=1&amp;bbb=1&amp;hb=1&amp;hs=1"/>
              <p:cNvSpPr/>
              <p:nvPr/>
            </p:nvSpPr>
            <p:spPr>
              <a:xfrm>
                <a:off x="612648" y="2747742"/>
                <a:ext cx="10963656" cy="10368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小球在三个位置对应的刻度值是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26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77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，则根据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26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QB_3_AS.48_1#d758a9ca6?pid=2d5751448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47742"/>
                <a:ext cx="10963656" cy="1036828"/>
              </a:xfrm>
              <a:prstGeom prst="rect">
                <a:avLst/>
              </a:prstGeom>
              <a:blipFill rotWithShape="1">
                <a:blip r:embed="rId4"/>
                <a:stretch>
                  <a:fillRect l="-5" t="-9" r="2" b="-5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3_BD.49_1#5e2c1a106?pid=2d5751448&amp;color=0,0,0&amp;vtp=1&amp;bbb=1&amp;hb=1&amp;hs=1"/>
          <p:cNvSpPr/>
          <p:nvPr/>
        </p:nvSpPr>
        <p:spPr>
          <a:xfrm>
            <a:off x="612648" y="3787872"/>
            <a:ext cx="10963656" cy="1037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在实验中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，测出的重力加速度比当地实际重力加速度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选填“大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”或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小”）。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8" name="QB_3_AN.50_1#5e2c1a106.blank?pid=2d5751448&amp;color=0,0,0&amp;vpa=21&amp;vtp=1"/>
          <p:cNvSpPr/>
          <p:nvPr/>
        </p:nvSpPr>
        <p:spPr>
          <a:xfrm>
            <a:off x="8554117" y="3759932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小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9" name="QB_3_AS.51_1#5e2c1a106?pid=2d5751448&amp;color=0,0,0&amp;vtp=1&amp;bbb=1&amp;hb=1&amp;hs=1"/>
          <p:cNvSpPr/>
          <p:nvPr/>
        </p:nvSpPr>
        <p:spPr>
          <a:xfrm>
            <a:off x="612648" y="4886612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在实验中，由于有空气阻力的作用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，使得测出的重力加速度比当地实际重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力加速度小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QB_3_BD.46_3#d758a9ca6?htil=4&amp;sp=1&amp;pid=2d5751448&amp;color=0,0,0&amp;vtp=1&amp;bt=1&amp;bbb=1&amp;hb=1&amp;hs=1"/>
              <p:cNvSpPr/>
              <p:nvPr/>
            </p:nvSpPr>
            <p:spPr>
              <a:xfrm>
                <a:off x="612648" y="2269015"/>
                <a:ext cx="10968012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，由此测得重力加速度为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。（结果保留2位有效数字）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QB_3_BD.46_3#d758a9ca6?htil=4&amp;sp=1&amp;pid=2d5751448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269015"/>
                <a:ext cx="10968012" cy="474599"/>
              </a:xfrm>
              <a:prstGeom prst="rect">
                <a:avLst/>
              </a:prstGeom>
              <a:blipFill rotWithShape="1">
                <a:blip r:embed="rId5"/>
                <a:stretch>
                  <a:fillRect l="-5" t="-34" r="2" b="-12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  <p:bldP spid="8" grpId="0" animBg="1" build="p"/>
      <p:bldP spid="9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2_BD.52_1#4bb5cc076?sp=1&amp;pid=e433ac719&amp;color=0,0,0&amp;vtp=1&amp;bt=1&amp;bbb=1&amp;hb=1"/>
              <p:cNvSpPr/>
              <p:nvPr/>
            </p:nvSpPr>
            <p:spPr>
              <a:xfrm>
                <a:off x="612648" y="486000"/>
                <a:ext cx="10963656" cy="32727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（2024·云南昆明模拟）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某学习小组在做“探究小车速度随时间变化的规律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”实验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，利用频闪照相研究小车从斜面上滑下的运动。如图甲所示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，将小车从斜面上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由静止释放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，用频闪相机从小车运动的侧面进行照相，频闪仪的频率为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，得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到如图乙所示的照片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。用刻度尺量出照片中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𝑂𝐵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69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，照片中小车的长度为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，小车的实际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长度为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2_BD.52_1#4bb5cc076?sp=1&amp;pid=e433ac71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79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137" b="-1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2_BD.52_2#4bb5cc076?pid=e433ac719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608" y="3858612"/>
            <a:ext cx="475488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3_BD.53_1#a4db8fd6d?pid=4bb5cc076&amp;color=0,0,0&amp;vtp=1&amp;bt=1&amp;bbb=1&amp;hb=1"/>
              <p:cNvSpPr/>
              <p:nvPr/>
            </p:nvSpPr>
            <p:spPr>
              <a:xfrm>
                <a:off x="612648" y="524100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根据以上信息，可得小车运动到位置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处时的实际速度大小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小车实际运动过程中的加速度大小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；（结果均保留2位有效数字）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B_3_BD.53_1#a4db8fd6d?pid=4bb5cc07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24100"/>
                <a:ext cx="10963656" cy="1033399"/>
              </a:xfrm>
              <a:prstGeom prst="rect">
                <a:avLst/>
              </a:prstGeom>
              <a:blipFill rotWithShape="1">
                <a:blip r:embed="rId1"/>
                <a:stretch>
                  <a:fillRect l="-5" t="-22" r="2" b="-5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3_AN.54_1#a4db8fd6d.blank?pid=4bb5cc076&amp;color=0,0,0&amp;vpa=22&amp;vtp=1&amp;bbb=1"/>
          <p:cNvSpPr/>
          <p:nvPr/>
        </p:nvSpPr>
        <p:spPr>
          <a:xfrm>
            <a:off x="9943307" y="496160"/>
            <a:ext cx="6016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3.4</a:t>
            </a:r>
            <a:endParaRPr lang="en-US" altLang="zh-CN" sz="2400" dirty="0"/>
          </a:p>
        </p:txBody>
      </p:sp>
      <p:sp>
        <p:nvSpPr>
          <p:cNvPr id="4" name="QB_3_AN.55_1#a4db8fd6d.blank?pid=4bb5cc076&amp;color=0,0,0&amp;vpa=23&amp;vtp=1&amp;bbb=1"/>
          <p:cNvSpPr/>
          <p:nvPr/>
        </p:nvSpPr>
        <p:spPr>
          <a:xfrm>
            <a:off x="5652166" y="1033370"/>
            <a:ext cx="6016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3.9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3_AS.56_1#a4db8fd6d?pid=4bb5cc076&amp;color=0,0,0&amp;vtp=1&amp;bbb=1&amp;hb=1"/>
              <p:cNvSpPr/>
              <p:nvPr/>
            </p:nvSpPr>
            <p:spPr>
              <a:xfrm>
                <a:off x="612648" y="1561181"/>
                <a:ext cx="10963656" cy="21925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根据照片数据可得，小车运动到位置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处时小车的速度大小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𝑂𝐵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74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，小车运动的加速度大小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𝐵𝐷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𝑂𝐵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15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05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74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.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，根据小车在照片中的长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度与实际的长度的比例为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B_3_AS.56_1#a4db8fd6d?pid=4bb5cc07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61181"/>
                <a:ext cx="10963656" cy="2192528"/>
              </a:xfrm>
              <a:prstGeom prst="rect">
                <a:avLst/>
              </a:prstGeom>
              <a:blipFill rotWithShape="1">
                <a:blip r:embed="rId2"/>
                <a:stretch>
                  <a:fillRect l="-5" t="-16" r="-1637" b="-2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5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3_BD.57_1#c484ac409?pid=4bb5cc076&amp;color=0,0,0&amp;vtp=1&amp;bt=1&amp;bbb=1&amp;hb=1"/>
              <p:cNvSpPr/>
              <p:nvPr/>
            </p:nvSpPr>
            <p:spPr>
              <a:xfrm>
                <a:off x="612648" y="524100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根据以上数据可知，小车在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点的速度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选填“为零”或“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不为零”），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如果实验时频闪仪的频率为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，而做实验的同学们并不知道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，那么测得的加速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度与真实值相比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选填“偏大”“偏小”或“不变”）。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B_3_BD.57_1#c484ac409?pid=4bb5cc07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24100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-2106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3_AN.58_1#c484ac409.blank?pid=4bb5cc076&amp;color=0,0,0&amp;vpa=24&amp;vtp=1&amp;bbb=1"/>
          <p:cNvSpPr/>
          <p:nvPr/>
        </p:nvSpPr>
        <p:spPr>
          <a:xfrm>
            <a:off x="6634321" y="496160"/>
            <a:ext cx="1139825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不为零</a:t>
            </a:r>
            <a:endParaRPr lang="en-US" altLang="zh-CN" sz="2400" dirty="0"/>
          </a:p>
        </p:txBody>
      </p:sp>
      <p:sp>
        <p:nvSpPr>
          <p:cNvPr id="4" name="QB_3_AN.59_1#c484ac409.blank?pid=4bb5cc076&amp;color=0,0,0&amp;vpa=25&amp;vtp=1&amp;bbb=1"/>
          <p:cNvSpPr/>
          <p:nvPr/>
        </p:nvSpPr>
        <p:spPr>
          <a:xfrm>
            <a:off x="2762917" y="1592170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偏小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3_AS.60_1#c484ac409?pid=4bb5cc076&amp;color=0,0,0&amp;vtp=1&amp;bbb=1&amp;hb=1"/>
              <p:cNvSpPr/>
              <p:nvPr/>
            </p:nvSpPr>
            <p:spPr>
              <a:xfrm>
                <a:off x="612648" y="2108551"/>
                <a:ext cx="10963656" cy="21551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小车做匀加速直线运动，根据运动学公式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，则小车在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点时的速度不为零。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如果实验时频闪仪的频率为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，则实际周期更短，由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𝐵𝐷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𝑂𝐵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，实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际加速度更大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，即加速度的测量值和实际值相比是偏小的。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B_3_AS.60_1#c484ac409?pid=4bb5cc07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08551"/>
                <a:ext cx="10963656" cy="2155190"/>
              </a:xfrm>
              <a:prstGeom prst="rect">
                <a:avLst/>
              </a:prstGeom>
              <a:blipFill rotWithShape="1">
                <a:blip r:embed="rId2"/>
                <a:stretch>
                  <a:fillRect l="-5" t="-16" r="-3340" b="-25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5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2_BD.61_1#4056d1e6d?htil=5&amp;pid=e433ac719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9730" y="540864"/>
            <a:ext cx="2654195" cy="29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2_BD.61_2#4056d1e6d?htil=5&amp;sp=1&amp;pid=e433ac719&amp;color=0,0,0&amp;vtp=1&amp;bt=1&amp;bbb=1&amp;hb=1&amp;hs=1"/>
              <p:cNvSpPr/>
              <p:nvPr/>
            </p:nvSpPr>
            <p:spPr>
              <a:xfrm>
                <a:off x="612648" y="486000"/>
                <a:ext cx="7991856" cy="30537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（2022·辽宁卷·12，8分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某同学利用如图所示的装置测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量重力加速度，其中光栅板上交替排列着等宽度的遮光带和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透光带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（宽度用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）。实验时将光栅板置于光电传感器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上方某高度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，令其自由下落穿过光电传感器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。光电传感器所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连接的计算机可连续记录遮光带、透光带通过光电传感器的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时间间隔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2_BD.61_2#4056d1e6d?htil=5&amp;sp=1&amp;pid=e433ac719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991856" cy="3053715"/>
              </a:xfrm>
              <a:prstGeom prst="rect">
                <a:avLst/>
              </a:prstGeom>
              <a:blipFill rotWithShape="1">
                <a:blip r:embed="rId2"/>
                <a:stretch>
                  <a:fillRect l="-6" t="-7" r="-211" b="-1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3_BD.62_1#d17769684?htil=5&amp;pid=4056d1e6d&amp;color=0,0,0&amp;vtp=1&amp;bbb=1&amp;hb=1&amp;hs=1"/>
          <p:cNvSpPr/>
          <p:nvPr/>
        </p:nvSpPr>
        <p:spPr>
          <a:xfrm>
            <a:off x="612648" y="3515712"/>
            <a:ext cx="7991856" cy="9707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除图中所用的实验器材外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，该实验还需要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endParaRPr lang="en-US" altLang="zh-CN" sz="24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39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选填“天平”或“刻度尺”）；</a:t>
            </a:r>
            <a:endParaRPr lang="en-US" altLang="zh-CN" sz="2400" dirty="0"/>
          </a:p>
        </p:txBody>
      </p:sp>
      <p:sp>
        <p:nvSpPr>
          <p:cNvPr id="5" name="QB_3_AN.63_1#d17769684.blank?pid=4056d1e6d&amp;color=0,0,0&amp;vpa=26&amp;vtp=1&amp;bbb=1"/>
          <p:cNvSpPr/>
          <p:nvPr/>
        </p:nvSpPr>
        <p:spPr>
          <a:xfrm>
            <a:off x="7030117" y="3486248"/>
            <a:ext cx="1139825" cy="4555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刻度尺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3_AS.64_1#d17769684?pid=4056d1e6d&amp;color=0,0,0&amp;vtp=1&amp;bbb=1&amp;hb=1&amp;hs=1"/>
              <p:cNvSpPr/>
              <p:nvPr/>
            </p:nvSpPr>
            <p:spPr>
              <a:xfrm>
                <a:off x="612648" y="4539141"/>
                <a:ext cx="10963656" cy="14916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由实验装置可知，光栅板经过光电传感器时能记录遮光带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、透光带通过光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电传感器的时间间隔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，该时间内的平均速度等于中间时刻的瞬时速度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，因此需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要测量遮光带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、透光带的宽度，则还需要的实验器材为刻度尺。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B_3_AS.64_1#d17769684?pid=4056d1e6d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39141"/>
                <a:ext cx="10963656" cy="1491615"/>
              </a:xfrm>
              <a:prstGeom prst="rect">
                <a:avLst/>
              </a:prstGeom>
              <a:blipFill rotWithShape="1">
                <a:blip r:embed="rId3"/>
                <a:stretch>
                  <a:fillRect l="-5" t="-11" r="2" b="-30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3_BD.65_1#05e359761?sp=1&amp;pid=4056d1e6d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spc="-10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2）</a:t>
                </a:r>
                <a:r>
                  <a:rPr lang="en-US" altLang="zh-CN" sz="2400" b="0" i="0" spc="-10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spc="-10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该同学测得遮光带（透光带）的宽度为</a:t>
                </a:r>
                <a14:m>
                  <m:oMath xmlns:m="http://schemas.openxmlformats.org/officeDocument/2006/math">
                    <m:r>
                      <a:rPr lang="en-US" altLang="zh-CN" sz="2400" b="0" i="0" spc="-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spc="-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spc="-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spc="-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pc="-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spc="-10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，记录时间间隔的数据如表所示：</a:t>
                </a:r>
                <a:endParaRPr lang="en-US" altLang="zh-CN" sz="2400" spc="-100" dirty="0"/>
              </a:p>
            </p:txBody>
          </p:sp>
        </mc:Choice>
        <mc:Fallback>
          <p:sp>
            <p:nvSpPr>
              <p:cNvPr id="2" name="QB_3_BD.65_1#05e359761?sp=1&amp;pid=4056d1e6d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47" r="-2413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QB_3_BD.65_2#05e359761?colgroup=9,7,7,7,1&amp;pid=4056d1e6d&amp;color=0,0,0&amp;vtp=1&amp;bbb=1"/>
              <p:cNvGraphicFramePr>
                <a:graphicFrameLocks noGrp="1"/>
              </p:cNvGraphicFramePr>
              <p:nvPr/>
            </p:nvGraphicFramePr>
            <p:xfrm>
              <a:off x="612648" y="1091282"/>
              <a:ext cx="10968013" cy="997522"/>
            </p:xfrm>
            <a:graphic>
              <a:graphicData uri="http://schemas.openxmlformats.org/drawingml/2006/table">
                <a:tbl>
                  <a:tblPr/>
                  <a:tblGrid>
                    <a:gridCol w="3071043"/>
                    <a:gridCol w="2412963"/>
                    <a:gridCol w="2412963"/>
                    <a:gridCol w="2412963"/>
                    <a:gridCol w="658081"/>
                  </a:tblGrid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编号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1遮光带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2透光带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3遮光带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…</a:t>
                          </a:r>
                          <a:endParaRPr lang="en-US" altLang="zh-CN" sz="120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66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Δ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𝑡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/(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−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s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73.04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38.67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30.00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…</a:t>
                          </a:r>
                          <a:endParaRPr lang="en-US" altLang="zh-CN" sz="120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QB_3_BD.65_2#05e359761?colgroup=9,7,7,7,1&amp;pid=4056d1e6d&amp;color=0,0,0&amp;vtp=1&amp;bbb=1"/>
              <p:cNvGraphicFramePr>
                <a:graphicFrameLocks noGrp="1"/>
              </p:cNvGraphicFramePr>
              <p:nvPr/>
            </p:nvGraphicFramePr>
            <p:xfrm>
              <a:off x="612648" y="1091282"/>
              <a:ext cx="10968013" cy="997522"/>
            </p:xfrm>
            <a:graphic>
              <a:graphicData uri="http://schemas.openxmlformats.org/drawingml/2006/table">
                <a:tbl>
                  <a:tblPr/>
                  <a:tblGrid>
                    <a:gridCol w="3071043"/>
                    <a:gridCol w="2412963"/>
                    <a:gridCol w="2412963"/>
                    <a:gridCol w="2412963"/>
                    <a:gridCol w="658081"/>
                  </a:tblGrid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编号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1遮光带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2透光带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3遮光带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…</a:t>
                          </a:r>
                          <a:endParaRPr lang="en-US" altLang="zh-CN" sz="120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4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73.04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38.67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30.00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…</a:t>
                          </a:r>
                          <a:endParaRPr lang="en-US" altLang="zh-CN" sz="120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3_BD.65_3#05e359761?pid=4056d1e6d&amp;color=0,0,0&amp;vtp=1&amp;bbb=1&amp;hb=1"/>
              <p:cNvSpPr/>
              <p:nvPr/>
            </p:nvSpPr>
            <p:spPr>
              <a:xfrm>
                <a:off x="612648" y="2221582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根据上述实验数据，可得编号为3的遮光带通过光电传感器的平均速度大小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（结果保留2位有效数字）；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B_3_BD.65_3#05e359761?pid=4056d1e6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221582"/>
                <a:ext cx="10963656" cy="1033399"/>
              </a:xfrm>
              <a:prstGeom prst="rect">
                <a:avLst/>
              </a:prstGeom>
              <a:blipFill rotWithShape="1">
                <a:blip r:embed="rId3"/>
                <a:stretch>
                  <a:fillRect l="-5" t="-34" r="2" b="-5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3_AN.66_1#05e359761.blank?pid=4056d1e6d&amp;color=0,0,0&amp;vpa=27&amp;vtp=1&amp;bbb=1"/>
          <p:cNvSpPr/>
          <p:nvPr/>
        </p:nvSpPr>
        <p:spPr>
          <a:xfrm>
            <a:off x="591217" y="2730852"/>
            <a:ext cx="6016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1.5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3_AS.67_1#05e359761?pid=4056d1e6d&amp;color=0,0,0&amp;vtp=1&amp;bbb=1&amp;hb=1"/>
              <p:cNvSpPr/>
              <p:nvPr/>
            </p:nvSpPr>
            <p:spPr>
              <a:xfrm>
                <a:off x="612648" y="3261712"/>
                <a:ext cx="10963656" cy="1244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编号为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3的遮光带经过光电传感器的平均速度大小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B_3_AS.67_1#05e359761?pid=4056d1e6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261712"/>
                <a:ext cx="10963656" cy="1244600"/>
              </a:xfrm>
              <a:prstGeom prst="rect">
                <a:avLst/>
              </a:prstGeom>
              <a:blipFill rotWithShape="1">
                <a:blip r:embed="rId4"/>
                <a:stretch>
                  <a:fillRect l="-5" t="-28" r="2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3_BD.68_1#e7616ff84?pid=4056d1e6d&amp;color=0,0,0&amp;vtp=1&amp;bt=1&amp;bbb=1&amp;hb=1"/>
              <p:cNvSpPr/>
              <p:nvPr/>
            </p:nvSpPr>
            <p:spPr>
              <a:xfrm>
                <a:off x="612648" y="486000"/>
                <a:ext cx="10963656" cy="130067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某相邻遮光带和透光带先后通过光电传感器的时间间隔分别为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900"/>
                  </a:lnSpc>
                </a:pP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3950" b="1" i="0" u="sng" kern="0" spc="-99900" dirty="0">
                    <a:solidFill>
                      <a:srgbClr val="FF00FF"/>
                    </a:solidFill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（用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表示）；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3_BD.68_1#e7616ff84?pid=4056d1e6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300671"/>
              </a:xfrm>
              <a:prstGeom prst="rect">
                <a:avLst/>
              </a:prstGeom>
              <a:blipFill rotWithShape="1">
                <a:blip r:embed="rId1"/>
                <a:stretch>
                  <a:fillRect l="-5" t="-17" r="-583" b="-103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3_AN.69_1#e7616ff84.blank?pid=4056d1e6d&amp;color=0,0,0&amp;vpa=28&amp;vtp=1&amp;bbb=1&amp;rh=45.88"/>
              <p:cNvSpPr/>
              <p:nvPr/>
            </p:nvSpPr>
            <p:spPr>
              <a:xfrm>
                <a:off x="2713863" y="1131223"/>
                <a:ext cx="1992630" cy="5742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5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𝒅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𝚫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𝚫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𝚫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⋅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𝚫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𝚫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𝚫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B_3_AN.69_1#e7616ff84.blank?pid=4056d1e6d&amp;color=0,0,0&amp;vpa=28&amp;vtp=1&amp;bbb=1&amp;rh=45.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863" y="1131223"/>
                <a:ext cx="1992630" cy="574294"/>
              </a:xfrm>
              <a:prstGeom prst="rect">
                <a:avLst/>
              </a:prstGeom>
              <a:blipFill rotWithShape="1">
                <a:blip r:embed="rId2"/>
                <a:stretch>
                  <a:fillRect l="-25" t="-50" r="25" b="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3_AS.70_1#e7616ff84?pid=4056d1e6d&amp;color=0,0,0&amp;vtp=1&amp;bbb=1&amp;hb=1"/>
              <p:cNvSpPr/>
              <p:nvPr/>
            </p:nvSpPr>
            <p:spPr>
              <a:xfrm>
                <a:off x="612648" y="1791369"/>
                <a:ext cx="10963656" cy="2032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遮光带通过光电传感器的平均速度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，透光带通过光电传感器的平均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，速度由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变化到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所用的时间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，根据加速度的定义式可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QB_3_AS.70_1#e7616ff84?pid=4056d1e6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791369"/>
                <a:ext cx="10963656" cy="2032000"/>
              </a:xfrm>
              <a:prstGeom prst="rect">
                <a:avLst/>
              </a:prstGeom>
              <a:blipFill rotWithShape="1">
                <a:blip r:embed="rId3"/>
                <a:stretch>
                  <a:fillRect l="-5" t="-2" r="2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3_BD.71_1#495e129f7?pid=4056d1e6d&amp;color=0,0,0&amp;vtp=1&amp;bbb=1&amp;hb=1"/>
          <p:cNvSpPr/>
          <p:nvPr/>
        </p:nvSpPr>
        <p:spPr>
          <a:xfrm>
            <a:off x="612648" y="3810669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该同学发现所得实验结果小于当地的重力加速度，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请写出一条可能的原因: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6" name="QB_3_AN.72_1#495e129f7.blank?pid=4056d1e6d&amp;color=0,0,0&amp;vpa=29&amp;vtp=1&amp;bbb=1"/>
          <p:cNvSpPr/>
          <p:nvPr/>
        </p:nvSpPr>
        <p:spPr>
          <a:xfrm>
            <a:off x="629317" y="4319939"/>
            <a:ext cx="1139825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见解析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7" name="QB_3_AS.73_1#495e129f7?pid=4056d1e6d&amp;color=0,0,0&amp;vtp=1&amp;bbb=1"/>
          <p:cNvSpPr/>
          <p:nvPr/>
        </p:nvSpPr>
        <p:spPr>
          <a:xfrm>
            <a:off x="612648" y="4906742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可能的原因有存在空气阻力作用；光栅板并非完全竖直放置等。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6" grpId="0" animBg="1" build="p"/>
      <p:bldP spid="7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#e433ac719.fixed?color=0,0,0&amp;vtp=1&amp;bbb=1"/>
          <p:cNvSpPr/>
          <p:nvPr/>
        </p:nvSpPr>
        <p:spPr>
          <a:xfrm>
            <a:off x="0" y="2734056"/>
            <a:ext cx="12188952" cy="12984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课时作业5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探究小车速度随时间变化的规律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2_BD.1_1#c03b7617c?sp=1&amp;pid=e433ac719&amp;color=0,0,0&amp;vtp=1&amp;bt=1&amp;bbb=1&amp;hb=1"/>
          <p:cNvSpPr/>
          <p:nvPr/>
        </p:nvSpPr>
        <p:spPr>
          <a:xfrm>
            <a:off x="612648" y="486000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（2024·湖南郴州模拟）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某同学利用打点计时器探究小车速度随时间变化的规律，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打出了如图所示的一条纸带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  <p:pic>
        <p:nvPicPr>
          <p:cNvPr id="3" name="QO_2_BD.1_2#c03b7617c?pid=e433ac719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1064" y="1660242"/>
            <a:ext cx="4315968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3_BD.2_1#6ced405db?pid=c03b7617c&amp;color=0,0,0&amp;vtp=1&amp;bbb=1&amp;hb=1"/>
              <p:cNvSpPr/>
              <p:nvPr/>
            </p:nvSpPr>
            <p:spPr>
              <a:xfrm>
                <a:off x="612648" y="2384142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利用打点计时器完成实验的过程中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，要使用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电源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（选填“交流”或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“直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”），打点计时器频率为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，每隔4个计时点取1个计数点，依次得到了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共5个计数点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，则相邻两个计数点间的时间间隔为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B_3_BD.2_1#6ced405db?pid=c03b7617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384142"/>
                <a:ext cx="10963656" cy="1592199"/>
              </a:xfrm>
              <a:prstGeom prst="rect">
                <a:avLst/>
              </a:prstGeom>
              <a:blipFill rotWithShape="1">
                <a:blip r:embed="rId2"/>
                <a:stretch>
                  <a:fillRect l="-5" t="-22" r="2" b="-36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3_AN.3_1#6ced405db.blank?pid=c03b7617c&amp;color=0,0,0&amp;vpa=1&amp;vtp=1&amp;bbb=1"/>
          <p:cNvSpPr/>
          <p:nvPr/>
        </p:nvSpPr>
        <p:spPr>
          <a:xfrm>
            <a:off x="7334917" y="2356202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交流</a:t>
            </a:r>
            <a:endParaRPr lang="en-US" altLang="zh-CN" sz="2400" dirty="0"/>
          </a:p>
        </p:txBody>
      </p:sp>
      <p:sp>
        <p:nvSpPr>
          <p:cNvPr id="6" name="QB_3_AN.4_1#6ced405db.blank?pid=c03b7617c&amp;color=0,0,0&amp;vpa=2&amp;vtp=1&amp;bbb=1"/>
          <p:cNvSpPr/>
          <p:nvPr/>
        </p:nvSpPr>
        <p:spPr>
          <a:xfrm>
            <a:off x="8879745" y="3452212"/>
            <a:ext cx="6016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0.1</a:t>
            </a:r>
            <a:endParaRPr lang="en-US" altLang="zh-CN" sz="2400" dirty="0"/>
          </a:p>
        </p:txBody>
      </p:sp>
      <p:sp>
        <p:nvSpPr>
          <p:cNvPr id="7" name="QB_3_BD.5_1#a66f5ee7b?pid=c03b7617c&amp;color=0,0,0&amp;vtp=1&amp;bbb=1"/>
          <p:cNvSpPr/>
          <p:nvPr/>
        </p:nvSpPr>
        <p:spPr>
          <a:xfrm>
            <a:off x="612648" y="3971642"/>
            <a:ext cx="1135221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小车由静止开始释放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，则上述纸带的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选填“左”或“右”）端与小车相连。</a:t>
            </a:r>
            <a:endParaRPr lang="en-US" altLang="zh-CN" sz="2400" dirty="0"/>
          </a:p>
        </p:txBody>
      </p:sp>
      <p:sp>
        <p:nvSpPr>
          <p:cNvPr id="8" name="QB_3_AN.6_1#a66f5ee7b.blank?pid=c03b7617c&amp;color=0,0,0&amp;vpa=3&amp;vtp=1"/>
          <p:cNvSpPr/>
          <p:nvPr/>
        </p:nvSpPr>
        <p:spPr>
          <a:xfrm>
            <a:off x="6420517" y="3922112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左</a:t>
            </a:r>
            <a:endParaRPr lang="en-US" altLang="zh-CN" sz="2400" dirty="0"/>
          </a:p>
        </p:txBody>
      </p:sp>
      <p:sp>
        <p:nvSpPr>
          <p:cNvPr id="9" name="QB_3_AS.7_1#a66f5ee7b?pid=c03b7617c&amp;color=0,0,0&amp;vtp=1&amp;bbb=1&amp;hb=1"/>
          <p:cNvSpPr/>
          <p:nvPr/>
        </p:nvSpPr>
        <p:spPr>
          <a:xfrm>
            <a:off x="612648" y="4518123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小车由静止开始释放，则小车做加速运动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，相同时间内通过的位移越来越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大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，则上述纸带的左端与小车相连。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 animBg="1" build="p"/>
      <p:bldP spid="8" grpId="0" animBg="1" build="p"/>
      <p:bldP spid="9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3_BD.8_1#4efe16af7?pid=c03b7617c&amp;color=0,0,0&amp;vtp=1&amp;bt=1&amp;bbb=1&amp;hb=1"/>
              <p:cNvSpPr/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用刻度尺量得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𝐶𝐷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打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点时纸带的速度大小为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，纸带运动的加速度大小为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3_BD.8_1#4efe16af7?pid=c03b7617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blipFill rotWithShape="1">
                <a:blip r:embed="rId1"/>
                <a:stretch>
                  <a:fillRect l="-5" t="-22" r="-3091" b="-5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3_AN.9_1#4efe16af7.blank?pid=c03b7617c&amp;color=0,0,0&amp;vpa=4&amp;vtp=1&amp;bbb=1"/>
              <p:cNvSpPr/>
              <p:nvPr/>
            </p:nvSpPr>
            <p:spPr>
              <a:xfrm>
                <a:off x="4185222" y="1097694"/>
                <a:ext cx="882650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𝟑𝟏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 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B_3_AN.9_1#4efe16af7.blank?pid=c03b7617c&amp;color=0,0,0&amp;vpa=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22" y="1097694"/>
                <a:ext cx="882650" cy="353441"/>
              </a:xfrm>
              <a:prstGeom prst="rect">
                <a:avLst/>
              </a:prstGeom>
              <a:blipFill rotWithShape="1">
                <a:blip r:embed="rId2"/>
                <a:stretch>
                  <a:fillRect l="-65" t="-117" r="65" b="-7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3_AN.10_1#4efe16af7.blank?pid=c03b7617c&amp;color=0,0,0&amp;vpa=5&amp;vtp=1&amp;bbb=1"/>
              <p:cNvSpPr/>
              <p:nvPr/>
            </p:nvSpPr>
            <p:spPr>
              <a:xfrm>
                <a:off x="9317610" y="1097694"/>
                <a:ext cx="815975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𝟎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𝟔𝟎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B_3_AN.10_1#4efe16af7.blank?pid=c03b7617c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610" y="1097694"/>
                <a:ext cx="815975" cy="353441"/>
              </a:xfrm>
              <a:prstGeom prst="rect">
                <a:avLst/>
              </a:prstGeom>
              <a:blipFill rotWithShape="1">
                <a:blip r:embed="rId3"/>
                <a:stretch>
                  <a:fillRect l="-31" t="-117" r="31" b="-7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3_AS.11_1#4efe16af7?pid=c03b7617c&amp;color=0,0,0&amp;vtp=1&amp;bbb=1&amp;hb=1"/>
              <p:cNvSpPr/>
              <p:nvPr/>
            </p:nvSpPr>
            <p:spPr>
              <a:xfrm>
                <a:off x="612648" y="1520541"/>
                <a:ext cx="10963656" cy="17460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打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点时纸带的速度大小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𝐵𝐷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31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逐差法可得纸带运动的加速度大小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𝐵𝐷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𝑂𝐵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.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60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QB_3_AS.11_1#4efe16af7?pid=c03b7617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20541"/>
                <a:ext cx="10963656" cy="1746060"/>
              </a:xfrm>
              <a:prstGeom prst="rect">
                <a:avLst/>
              </a:prstGeom>
              <a:blipFill rotWithShape="1">
                <a:blip r:embed="rId4"/>
                <a:stretch>
                  <a:fillRect l="-5" t="-20" r="2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3_BD.12_1#528e36f45?pid=c03b7617c&amp;color=0,0,0&amp;vtp=1&amp;bbb=1&amp;hb=1"/>
              <p:cNvSpPr/>
              <p:nvPr/>
            </p:nvSpPr>
            <p:spPr>
              <a:xfrm>
                <a:off x="612648" y="3273649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如果频率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45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，而该同学并不知道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，那么由此引起的测量误差将使加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速度的测量值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实际值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（选填“大于”“小于”或“等于”）。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QB_3_BD.12_1#528e36f45?pid=c03b7617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273649"/>
                <a:ext cx="10963656" cy="1033399"/>
              </a:xfrm>
              <a:prstGeom prst="rect">
                <a:avLst/>
              </a:prstGeom>
              <a:blipFill rotWithShape="1">
                <a:blip r:embed="rId5"/>
                <a:stretch>
                  <a:fillRect l="-5" t="-22" r="2" b="-5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3_AN.13_1#528e36f45.blank?pid=c03b7617c&amp;color=0,0,0&amp;vpa=6&amp;vtp=1&amp;bbb=1"/>
          <p:cNvSpPr/>
          <p:nvPr/>
        </p:nvSpPr>
        <p:spPr>
          <a:xfrm>
            <a:off x="2458117" y="3782919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大于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QB_3_AS.14_1#528e36f45?pid=c03b7617c&amp;color=0,0,0&amp;vtp=1&amp;bbb=1&amp;hb=1"/>
              <p:cNvSpPr/>
              <p:nvPr/>
            </p:nvSpPr>
            <p:spPr>
              <a:xfrm>
                <a:off x="612648" y="4313779"/>
                <a:ext cx="10963656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如果频率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45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，则实际打点时间间隔大于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02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，相邻两个计数点的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时间间隔大于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，代入计算的时间间隔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偏小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，由此引起的测量误差将使加速度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的测量值大于实际值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QB_3_AS.14_1#528e36f45?pid=c03b7617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313779"/>
                <a:ext cx="10963656" cy="1596390"/>
              </a:xfrm>
              <a:prstGeom prst="rect">
                <a:avLst/>
              </a:prstGeom>
              <a:blipFill rotWithShape="1">
                <a:blip r:embed="rId6"/>
                <a:stretch>
                  <a:fillRect l="-5" t="-14" r="2" b="-3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5" grpId="0" animBg="1" build="p"/>
      <p:bldP spid="7" grpId="0" animBg="1" build="p"/>
      <p:bldP spid="8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2_BD.15_1#5685beecb?htil=1&amp;pid=e433ac719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5387" y="540865"/>
            <a:ext cx="3044952" cy="29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2_BD.15_2#5685beecb?htil=1&amp;sp=1&amp;pid=e433ac719&amp;color=0,0,0&amp;vtp=1&amp;bt=1&amp;bbb=1&amp;hb=1&amp;hs=1"/>
              <p:cNvSpPr/>
              <p:nvPr/>
            </p:nvSpPr>
            <p:spPr>
              <a:xfrm>
                <a:off x="612648" y="486000"/>
                <a:ext cx="7827264" cy="21170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（2024·江苏无锡模拟）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某学生利用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“研究匀变速直线运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”的实验装置来测量一个质量为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的重物下落时的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加速度值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，该学生将重物固定在纸带下端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，让纸带穿过打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点计时器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，实验装置如图甲所示。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2_BD.15_2#5685beecb?htil=1&amp;sp=1&amp;pid=e433ac719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827264" cy="2117090"/>
              </a:xfrm>
              <a:prstGeom prst="rect">
                <a:avLst/>
              </a:prstGeom>
              <a:blipFill rotWithShape="1">
                <a:blip r:embed="rId2"/>
                <a:stretch>
                  <a:fillRect l="-6" t="-11" r="-23" b="-2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O_3_BD.16_1#6224141ca?htil=1&amp;pid=5685beecb&amp;color=0,0,0&amp;vtp=1&amp;bbb=1&amp;hb=1&amp;hs=1"/>
          <p:cNvSpPr/>
          <p:nvPr/>
        </p:nvSpPr>
        <p:spPr>
          <a:xfrm>
            <a:off x="612648" y="2657892"/>
            <a:ext cx="7827264" cy="10248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3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以下是该同学正确的实验操作和计算过程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，请填写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其中的空白部分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8_1#a6fb68b1b?pid=6224141ca&amp;color=0,0,0&amp;vtp=1&amp;bt=1&amp;bbb=1&amp;hb=1"/>
          <p:cNvSpPr/>
          <p:nvPr/>
        </p:nvSpPr>
        <p:spPr>
          <a:xfrm>
            <a:off x="612648" y="524100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实验操作：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器材安装完毕，</a:t>
            </a:r>
            <a:r>
              <a:rPr lang="en-US" altLang="zh-CN" sz="24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再释放纸带，让重物自由落下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，待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纸带全部通过打点计时器后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，关闭电源。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3" name="QB_4_AN.19_1#a6fb68b1b.blank?pid=6224141ca&amp;color=0,0,0&amp;vpa=7&amp;vtp=1&amp;bbb=1"/>
          <p:cNvSpPr/>
          <p:nvPr/>
        </p:nvSpPr>
        <p:spPr>
          <a:xfrm>
            <a:off x="4744116" y="496160"/>
            <a:ext cx="175260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先接通电源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4_BD.20_1#2027bff4b?pid=6224141ca&amp;color=0,0,0&amp;vtp=1&amp;bbb=1&amp;hb=1"/>
              <p:cNvSpPr/>
              <p:nvPr/>
            </p:nvSpPr>
            <p:spPr>
              <a:xfrm>
                <a:off x="612648" y="1632302"/>
                <a:ext cx="10963656" cy="29256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取下纸带，取其中一段清晰的点，每隔一个点标出计数点如图乙所示，测出相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邻计数点间的距离分别为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14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69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22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75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，已知实验所用交流电源的频率为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，打点计时器的打点间隔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 dirty="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100"/>
                  </a:lnSpc>
                </a:pP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，则重物运动的加速度表达式为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3350" b="1" i="0" u="sng" kern="0" spc="-99900" dirty="0">
                    <a:solidFill>
                      <a:srgbClr val="FF00FF"/>
                    </a:solidFill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的表达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式），代入数据，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则加速度为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（结果保留3位有效数字）。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4_BD.20_1#2027bff4b?pid=6224141c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32302"/>
                <a:ext cx="10963656" cy="2925699"/>
              </a:xfrm>
              <a:prstGeom prst="rect">
                <a:avLst/>
              </a:prstGeom>
              <a:blipFill rotWithShape="1">
                <a:blip r:embed="rId1"/>
                <a:stretch>
                  <a:fillRect l="-5" t="-12" r="2" b="-19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4_AN.21_1#2027bff4b.blank?pid=6224141ca&amp;color=0,0,0&amp;vpa=8&amp;vtp=1&amp;bbb=1"/>
          <p:cNvSpPr/>
          <p:nvPr/>
        </p:nvSpPr>
        <p:spPr>
          <a:xfrm>
            <a:off x="591217" y="3548732"/>
            <a:ext cx="754063" cy="3547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0.02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4_AN.22_1#2027bff4b.blank?pid=6224141ca&amp;color=0,0,0&amp;vpa=9&amp;vtp=1&amp;bbb=1&amp;rh=45.88"/>
              <p:cNvSpPr/>
              <p:nvPr/>
            </p:nvSpPr>
            <p:spPr>
              <a:xfrm>
                <a:off x="6337174" y="3331816"/>
                <a:ext cx="1998980" cy="5742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5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)−(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𝟒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𝑻</m:t>
                        </m:r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6" name="QB_4_AN.22_1#2027bff4b.blank?pid=6224141ca&amp;color=0,0,0&amp;vpa=9&amp;vtp=1&amp;bbb=1&amp;rh=45.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74" y="3331816"/>
                <a:ext cx="1998980" cy="574294"/>
              </a:xfrm>
              <a:prstGeom prst="rect">
                <a:avLst/>
              </a:prstGeom>
              <a:blipFill rotWithShape="1">
                <a:blip r:embed="rId2"/>
                <a:stretch>
                  <a:fillRect l="-25" t="-106" r="25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4_AN.23_1#2027bff4b.blank?pid=6224141ca&amp;color=0,0,0&amp;vpa=10&amp;vtp=1&amp;bbb=1"/>
          <p:cNvSpPr/>
          <p:nvPr/>
        </p:nvSpPr>
        <p:spPr>
          <a:xfrm>
            <a:off x="4553616" y="4033872"/>
            <a:ext cx="7540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9.59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QB_4_BD.24_1#b32934cec?pid=6224141ca&amp;color=0,0,0&amp;vtp=1&amp;bbb=1"/>
              <p:cNvSpPr/>
              <p:nvPr/>
            </p:nvSpPr>
            <p:spPr>
              <a:xfrm>
                <a:off x="612648" y="4588925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③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打点计时器打下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点时纸带的速度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（结果保留3位有效数字）。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QB_4_BD.24_1#b32934cec?pid=6224141c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8925"/>
                <a:ext cx="10963656" cy="474599"/>
              </a:xfrm>
              <a:prstGeom prst="rect">
                <a:avLst/>
              </a:prstGeom>
              <a:blipFill rotWithShape="1">
                <a:blip r:embed="rId3"/>
                <a:stretch>
                  <a:fillRect l="-5" t="-87" r="2" b="-12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QB_4_AN.25_1#b32934cec.blank?pid=6224141ca&amp;color=0,0,0&amp;vpa=11&amp;vtp=1&amp;bbb=1"/>
          <p:cNvSpPr/>
          <p:nvPr/>
        </p:nvSpPr>
        <p:spPr>
          <a:xfrm>
            <a:off x="6142705" y="4539395"/>
            <a:ext cx="7540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1.61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  <p:bldP spid="6" grpId="0" animBg="1" build="p"/>
      <p:bldP spid="7" grpId="0" animBg="1" build="p"/>
      <p:bldP spid="9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QO_3_AS.17_1#6224141ca?pid=5685beecb&amp;color=0,0,0&amp;vtp=1&amp;bbb=1&amp;hb=1&amp;hs=1"/>
              <p:cNvSpPr/>
              <p:nvPr/>
            </p:nvSpPr>
            <p:spPr>
              <a:xfrm>
                <a:off x="612013" y="585950"/>
                <a:ext cx="10963656" cy="2222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实验中为了节约纸带同时获取更多的数据点，应先接通电源，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再释放纸带；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打点周期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50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，根据逐差法可得加速度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)−(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，代入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数据解得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75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)−(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69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.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08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69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22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O_3_AS.17_1#6224141ca?pid=5685beec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3" y="585950"/>
                <a:ext cx="10963656" cy="2222500"/>
              </a:xfrm>
              <a:prstGeom prst="rect">
                <a:avLst/>
              </a:prstGeom>
              <a:blipFill rotWithShape="1">
                <a:blip r:embed="rId1"/>
                <a:stretch>
                  <a:fillRect l="-5" t="-22" r="-1324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3_BD.26_1#e3c95424e?pid=5685beecb&amp;color=0,0,0&amp;vtp=1&amp;bt=1&amp;bbb=1&amp;hb=1"/>
              <p:cNvSpPr/>
              <p:nvPr/>
            </p:nvSpPr>
            <p:spPr>
              <a:xfrm>
                <a:off x="612648" y="486000"/>
                <a:ext cx="10963656" cy="1596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如果实验时交流电源的频率从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变成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而做实验的同学并不知道，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仍按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进行数据处理，那么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③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中计算得出的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与实际值相比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4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选填“偏大”“偏小”或“不变”）。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B_3_BD.26_1#e3c95424e?pid=5685beec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6200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-687" b="-3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3_AN.27_1#e3c95424e.blank?pid=5685beecb&amp;color=0,0,0&amp;vpa=12&amp;vtp=1&amp;bbb=1"/>
          <p:cNvSpPr/>
          <p:nvPr/>
        </p:nvSpPr>
        <p:spPr>
          <a:xfrm>
            <a:off x="9437148" y="1016860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偏小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3_AS.28_1#e3c95424e?pid=5685beecb&amp;color=0,0,0&amp;vtp=1&amp;bbb=1&amp;hb=1"/>
              <p:cNvSpPr/>
              <p:nvPr/>
            </p:nvSpPr>
            <p:spPr>
              <a:xfrm>
                <a:off x="612648" y="2080612"/>
                <a:ext cx="10963656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若交流电源的频率从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变成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，而做实验的同学并不知道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，仍按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Hz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进行数据处理，则实际周期小于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，计算时所用时间大于实际时间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，因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此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③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中计算得出的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与实际值相比偏小。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B_3_AS.28_1#e3c95424e?pid=5685beec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2"/>
                <a:ext cx="10963656" cy="1596390"/>
              </a:xfrm>
              <a:prstGeom prst="rect">
                <a:avLst/>
              </a:prstGeom>
              <a:blipFill rotWithShape="1">
                <a:blip r:embed="rId2"/>
                <a:stretch>
                  <a:fillRect l="-5" t="-22" r="2" b="-3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5140</Words>
  <Application>WPS 演示</Application>
  <PresentationFormat>宽屏</PresentationFormat>
  <Paragraphs>266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微软雅黑</vt:lpstr>
      <vt:lpstr>Bodoni MT Black</vt:lpstr>
      <vt:lpstr>Segoe Print</vt:lpstr>
      <vt:lpstr>Bodoni MT Black</vt:lpstr>
      <vt:lpstr>宋体</vt:lpstr>
      <vt:lpstr>Times New Roman</vt:lpstr>
      <vt:lpstr>Times New Roman</vt:lpstr>
      <vt:lpstr>Cambria Math</vt:lpstr>
      <vt:lpstr>楷体</vt:lpstr>
      <vt:lpstr>Arial Unicode MS</vt:lpstr>
      <vt:lpstr>等线</vt:lpstr>
      <vt:lpstr>Calibri</vt:lpstr>
      <vt:lpstr>MingLiU-ExtB</vt:lpstr>
      <vt:lpstr/>
      <vt:lpstr>1_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萤火虫</cp:lastModifiedBy>
  <cp:revision>4</cp:revision>
  <dcterms:created xsi:type="dcterms:W3CDTF">2025-01-22T10:08:00Z</dcterms:created>
  <dcterms:modified xsi:type="dcterms:W3CDTF">2025-04-10T01:39:06Z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1DE26321B7B741279CFD8AEDAC1E91A7_12</vt:lpwstr>
  </property>
  <property fmtid="{D5CDD505-2E9C-101B-9397-08002B2CF9AE}" pid="3" name="KSOProductBuildVer">
    <vt:lpwstr>2052-12.1.0.20305</vt:lpwstr>
  </property>
</Properties>
</file>